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9" r:id="rId4"/>
    <p:sldId id="260" r:id="rId5"/>
    <p:sldId id="261" r:id="rId6"/>
    <p:sldId id="267" r:id="rId7"/>
    <p:sldId id="268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E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23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55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5087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509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2308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908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261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77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14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387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12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20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76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52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72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09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1AA02-605E-40A2-8F5B-6DCA98B8953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6D1670A-17B3-4726-92C6-94D6CEEC4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83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6263" y="570680"/>
            <a:ext cx="9099623" cy="47434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Министерство просвещения Республики Казахстан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3564" y="2742977"/>
            <a:ext cx="1013404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Что нужно знать об отпуске</a:t>
            </a:r>
          </a:p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педагогам организаций образования</a:t>
            </a:r>
            <a:endParaRPr lang="ru-RU" sz="4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99032" y="5982734"/>
            <a:ext cx="1915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Астана - 2024</a:t>
            </a:r>
            <a:endParaRPr lang="ru-RU" sz="20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46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9800" y="474366"/>
            <a:ext cx="9041565" cy="638250"/>
          </a:xfrm>
        </p:spPr>
        <p:txBody>
          <a:bodyPr>
            <a:noAutofit/>
          </a:bodyPr>
          <a:lstStyle/>
          <a:p>
            <a:pPr algn="l"/>
            <a:r>
              <a:rPr lang="kk-KZ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ЕЖЕГОДНЫЙ ОПЛАЧИВАЕМЫЙ ТРУДОВОЙ ОТПУСК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5373" y="1610589"/>
            <a:ext cx="959042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Отпуск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– это освобождение работника от работы на определенный период для обеспечения ежегодного отдыха работника с сохранением за ним места работы (должности) и средней заработной платы </a:t>
            </a:r>
            <a:r>
              <a:rPr lang="ru-RU" sz="1600" i="1" dirty="0">
                <a:solidFill>
                  <a:srgbClr val="FF0000"/>
                </a:solidFill>
                <a:latin typeface="Arial Narrow" panose="020B0606020202030204" pitchFamily="34" charset="0"/>
              </a:rPr>
              <a:t>(</a:t>
            </a:r>
            <a:r>
              <a:rPr lang="ru-RU" sz="16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ст.1 </a:t>
            </a:r>
            <a:r>
              <a:rPr lang="ru-RU" sz="1600" i="1" dirty="0">
                <a:solidFill>
                  <a:srgbClr val="FF0000"/>
                </a:solidFill>
                <a:latin typeface="Arial Narrow" panose="020B0606020202030204" pitchFamily="34" charset="0"/>
              </a:rPr>
              <a:t>Трудового кодекса РК</a:t>
            </a:r>
            <a:r>
              <a:rPr lang="ru-RU" sz="16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).</a:t>
            </a:r>
          </a:p>
          <a:p>
            <a:pPr algn="just"/>
            <a:endParaRPr lang="ru-RU" sz="1600" i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    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Виды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отпусков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:</a:t>
            </a:r>
            <a:endParaRPr lang="ru-RU" sz="20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-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основной оплачиваемый ежегодный трудовой отпуск;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-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дополнительный оплачиваемый ежегодный трудовой отпуск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</a:t>
            </a:r>
          </a:p>
          <a:p>
            <a:pPr algn="just"/>
            <a:endParaRPr lang="ru-RU" sz="20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     Продолжительность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трудового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отпуска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педагогов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-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56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календарных дней </a:t>
            </a:r>
            <a:r>
              <a:rPr lang="ru-RU" sz="16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(ст. 12 Закона «</a:t>
            </a:r>
            <a:r>
              <a:rPr lang="ru-RU" sz="1600" i="1" dirty="0">
                <a:solidFill>
                  <a:srgbClr val="FF0000"/>
                </a:solidFill>
                <a:latin typeface="Arial Narrow" panose="020B0606020202030204" pitchFamily="34" charset="0"/>
              </a:rPr>
              <a:t>О статусе педагога»). 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Трудовой отпуск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для других категорий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работников организаций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образования составляет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: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30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календарных дней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– для административно-хозяйственного персонала;</a:t>
            </a:r>
            <a:endParaRPr lang="ru-RU" sz="20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24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календарных дня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– для технического персонала.</a:t>
            </a:r>
            <a:endParaRPr lang="ru-RU" sz="20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72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6575" y="292804"/>
            <a:ext cx="9041565" cy="638250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РАСЧЕТ ПРОДОЛЖИТЕЛЬНОСТИ ОТПУСКА 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0935" y="1074613"/>
            <a:ext cx="90239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endParaRPr lang="ru-RU" sz="2000" strike="sngStrike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6741" y="1241446"/>
            <a:ext cx="885511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При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предоставлении отпуска учитывается </a:t>
            </a:r>
            <a:r>
              <a:rPr lang="ru-RU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фактически проработанное время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, а также </a:t>
            </a:r>
            <a:r>
              <a:rPr lang="ru-RU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отработанный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педагогом </a:t>
            </a:r>
            <a:r>
              <a:rPr lang="ru-RU" sz="2000" b="1" dirty="0">
                <a:solidFill>
                  <a:srgbClr val="0070C0"/>
                </a:solidFill>
                <a:latin typeface="Arial Narrow" panose="020B0606020202030204" pitchFamily="34" charset="0"/>
              </a:rPr>
              <a:t>период </a:t>
            </a:r>
            <a:r>
              <a:rPr lang="ru-RU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времени.</a:t>
            </a:r>
            <a:endParaRPr lang="ru-RU" sz="16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</a:t>
            </a:r>
          </a:p>
          <a:p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Если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педагог проработал в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организации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образования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менее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года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то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дни отпуска рассчитываются исходя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из отработанного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периода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(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месяцев).</a:t>
            </a:r>
            <a:endParaRPr lang="ru-RU" sz="20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</a:p>
          <a:p>
            <a:pPr algn="just"/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Фактическое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количество дней отпуска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рассчитываются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путем деления 56 календарных дней на 12 месяцев и умножения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на количество фактически проработанных месяцев.</a:t>
            </a:r>
          </a:p>
          <a:p>
            <a:endParaRPr lang="ru-RU" sz="16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    Пример: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если отработанный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период составляет:</a:t>
            </a:r>
            <a:endParaRPr lang="ru-RU" sz="20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1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)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педагог отработал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9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месяцев 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(с сентября 2022 года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по май 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2023 года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), 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тогда продолжительность</a:t>
            </a:r>
            <a:r>
              <a:rPr lang="en-US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отпуска составит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42 дня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(56 </a:t>
            </a:r>
            <a:r>
              <a:rPr lang="ru-RU" sz="2000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дн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 / 12 мес. * 9 мес. = 42 дня);</a:t>
            </a:r>
            <a:endParaRPr lang="ru-RU" sz="20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2) </a:t>
            </a:r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педагог отработал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5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месяцев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с января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по май </a:t>
            </a:r>
            <a:r>
              <a:rPr lang="ru-RU" sz="1600" i="1" dirty="0">
                <a:solidFill>
                  <a:srgbClr val="0070C0"/>
                </a:solidFill>
                <a:latin typeface="Arial Narrow" panose="020B0606020202030204" pitchFamily="34" charset="0"/>
              </a:rPr>
              <a:t>2023 года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)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</a:p>
          <a:p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тогда продолжительность отпуска составит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24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дня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(56 </a:t>
            </a:r>
            <a:r>
              <a:rPr lang="ru-RU" sz="2000" i="1" dirty="0" err="1" smtClean="0">
                <a:solidFill>
                  <a:srgbClr val="0070C0"/>
                </a:solidFill>
                <a:latin typeface="Arial Narrow" panose="020B0606020202030204" pitchFamily="34" charset="0"/>
              </a:rPr>
              <a:t>дн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 / 12 мес. * 5 мес. = 24 дня).</a:t>
            </a:r>
            <a:endParaRPr lang="ru-RU" sz="20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endParaRPr lang="ru-RU" sz="16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93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0487" y="175109"/>
            <a:ext cx="9041565" cy="10731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ДОПОЛНИТЕЛЬНЫЕ ОПЛАЧИВАЕМЫЕ</a:t>
            </a:r>
            <a:b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ЕЖЕГОДНЫЕ ТРУДОВЫЕ ОТПУСКА 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0935" y="1481013"/>
            <a:ext cx="92104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ru-RU" sz="2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Дополнительные оплачиваемые ежегодные трудовые отпуска</a:t>
            </a:r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предоставляются </a:t>
            </a:r>
            <a:r>
              <a:rPr lang="ru-RU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(ст. 89 Трудового кодекса):</a:t>
            </a:r>
          </a:p>
          <a:p>
            <a:pPr algn="just"/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1) работникам, занятым на тяжелых работах, работах с вредными и (или) опасными условиями труда, продолжительностью не менее шести календарных дней согласно Списку производств, цехов, профессий и должностей, перечню тяжелых работ, работ с вредными и (или) опасными условиями труда.</a:t>
            </a:r>
          </a:p>
          <a:p>
            <a:pPr algn="just"/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2) лицам с инвалидностью первой и второй групп продолжительностью не менее шести календарных дней.</a:t>
            </a:r>
          </a:p>
          <a:p>
            <a:pPr algn="just"/>
            <a:r>
              <a:rPr lang="ru-R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Иным категориям работников предоставление дополнительного ежегодного отпуска и его продолжительность могут устанавливаться законами Республики Казахстан</a:t>
            </a:r>
          </a:p>
        </p:txBody>
      </p:sp>
    </p:spTree>
    <p:extLst>
      <p:ext uri="{BB962C8B-B14F-4D97-AF65-F5344CB8AC3E}">
        <p14:creationId xmlns:p14="http://schemas.microsoft.com/office/powerpoint/2010/main" val="978594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4109" y="365760"/>
            <a:ext cx="9041565" cy="10731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ДОПОЛНИТЕЛЬНЫЕ ОПЛАЧИВАЕМЫЕ</a:t>
            </a:r>
            <a:b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ЕЖЕГОДНЫЕ ТРУДОВЫЕ ОТПУСКА 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0487" y="1438880"/>
            <a:ext cx="967712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ru-RU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Примеры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1)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педагогам</a:t>
            </a:r>
            <a:r>
              <a:rPr lang="ru-RU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, проживающим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в зоне экологического бедствия</a:t>
            </a:r>
            <a:r>
              <a:rPr lang="ru-RU" sz="20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(Закон РК «О социальной защите граждан, пострадавших вследствие экологического бедствия в Приаралье»)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устанавливается ежегодный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дополнительный оплачиваемый отпуск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по зонам:</a:t>
            </a:r>
          </a:p>
          <a:p>
            <a:pPr algn="just"/>
            <a:r>
              <a:rPr lang="ru-RU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- экологической катастрофы - 12 календарных дней;</a:t>
            </a: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- экологического кризиса - 9 календарных дней;</a:t>
            </a: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- экологического предкризисного состояния - 7 календарных дней.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 2)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педагогам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, </a:t>
            </a:r>
            <a:r>
              <a:rPr lang="ru-RU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проживающим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на территориях радиационного риска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(Закон РК «О социальной защите граждан, пострадавших вследствие ядерных испытаний на Семипалатинском испытательном ядерном полигоне»)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устанавливается ежегодный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дополнительный оплачиваемый отпуск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по зонам:</a:t>
            </a: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- чрезвычайного радиационного риска - 14 календарных дней;</a:t>
            </a: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- максимального радиационного риска - 12 календарных дней;</a:t>
            </a: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- повышенного радиационного риска - 10 календарных дней;</a:t>
            </a: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- минимального радиационного риска - 7 календарных дней;</a:t>
            </a: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- на территории с льготным социально-экономическим статусом - 5 календарных дней.</a:t>
            </a:r>
          </a:p>
        </p:txBody>
      </p:sp>
    </p:spTree>
    <p:extLst>
      <p:ext uri="{BB962C8B-B14F-4D97-AF65-F5344CB8AC3E}">
        <p14:creationId xmlns:p14="http://schemas.microsoft.com/office/powerpoint/2010/main" val="3248184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2569" y="336689"/>
            <a:ext cx="9041565" cy="838467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ПОСОБИЕ ДЛЯ ОЗДОРОВЛЕНИЯ</a:t>
            </a:r>
            <a:br>
              <a:rPr lang="kk-KZ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при </a:t>
            </a:r>
            <a:r>
              <a:rPr lang="ru-RU" sz="3200" b="1" dirty="0">
                <a:solidFill>
                  <a:srgbClr val="0070C0"/>
                </a:solidFill>
                <a:latin typeface="Arial Narrow" panose="020B0606020202030204" pitchFamily="34" charset="0"/>
              </a:rPr>
              <a:t>предоставлении </a:t>
            </a: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отпуска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973" y="1313396"/>
            <a:ext cx="91730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Пособие для оздоровления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педагогам как гражданским служащим выплачивается </a:t>
            </a:r>
            <a:r>
              <a:rPr lang="ru-RU" sz="20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один раз в календарном году </a:t>
            </a:r>
            <a:r>
              <a:rPr lang="ru-RU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при предоставлении оплачиваемого ежегодного трудового отпуска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в размере одного должностного оклада </a:t>
            </a:r>
            <a:r>
              <a:rPr lang="ru-RU" sz="16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(ст. 139 Трудового кодекса).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533" y="2162598"/>
            <a:ext cx="6499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!</a:t>
            </a:r>
            <a:endParaRPr lang="ru-RU" sz="32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560" y="2467299"/>
            <a:ext cx="9145674" cy="14509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7275" y="4131019"/>
            <a:ext cx="98869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     При совмещении должностей</a:t>
            </a:r>
            <a:r>
              <a:rPr lang="ru-RU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,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то есть выполнении дополнительной работы (либо обязанностей 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временно отсутствующего 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работника) 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без освобождения от своей основной 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работы, 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за которую работнику производится 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доплата, 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пособие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для оздоровления 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не выплачивается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</a:t>
            </a:r>
            <a:endParaRPr lang="ru-RU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endParaRPr lang="ru-RU" b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При совместительстве</a:t>
            </a:r>
            <a:r>
              <a:rPr lang="ru-RU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, 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то есть выполнении другой 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регулярной оплачиваемой работы в свободное от основной работы 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время на 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условиях </a:t>
            </a:r>
            <a:r>
              <a:rPr lang="ru-RU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отдельного трудового договора </a:t>
            </a:r>
            <a:r>
              <a:rPr lang="ru-RU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пособие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для оздоровления 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должно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выплачиваться</a:t>
            </a: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Arial Narrow" panose="020B0606020202030204" pitchFamily="34" charset="0"/>
              </a:rPr>
              <a:t>как по основной работе, так и по совместительству отдельно.</a:t>
            </a:r>
          </a:p>
        </p:txBody>
      </p:sp>
    </p:spTree>
    <p:extLst>
      <p:ext uri="{BB962C8B-B14F-4D97-AF65-F5344CB8AC3E}">
        <p14:creationId xmlns:p14="http://schemas.microsoft.com/office/powerpoint/2010/main" val="1272166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0487" y="0"/>
            <a:ext cx="9041565" cy="10731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УЧИТЕЛЬ ОБЯЗАН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7292" y="1447590"/>
            <a:ext cx="804795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Соблюдать педагогическую этику и трудовую </a:t>
            </a: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дисциплину</a:t>
            </a:r>
            <a:endParaRPr lang="ru-RU" sz="22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Осуществлять обучение </a:t>
            </a:r>
            <a:r>
              <a:rPr lang="ru-RU" sz="2200" i="1" dirty="0">
                <a:solidFill>
                  <a:srgbClr val="0070C0"/>
                </a:solidFill>
                <a:latin typeface="Arial Narrow" panose="020B0606020202030204" pitchFamily="34" charset="0"/>
              </a:rPr>
              <a:t>и воспитание </a:t>
            </a: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школьников с </a:t>
            </a:r>
            <a:r>
              <a:rPr lang="ru-RU" sz="2200" i="1" dirty="0">
                <a:solidFill>
                  <a:srgbClr val="0070C0"/>
                </a:solidFill>
                <a:latin typeface="Arial Narrow" panose="020B0606020202030204" pitchFamily="34" charset="0"/>
              </a:rPr>
              <a:t>учетом специфики преподаваемого </a:t>
            </a: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предмета согласно </a:t>
            </a: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ГОСО</a:t>
            </a:r>
            <a:endParaRPr lang="ru-RU" sz="22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Использовать новые </a:t>
            </a:r>
            <a:r>
              <a:rPr lang="ru-RU" sz="2200" i="1" dirty="0">
                <a:solidFill>
                  <a:srgbClr val="0070C0"/>
                </a:solidFill>
                <a:latin typeface="Arial Narrow" panose="020B0606020202030204" pitchFamily="34" charset="0"/>
              </a:rPr>
              <a:t>подходы, эффективные формы, методы и средства обучения с учетом индивидуальных потребностей </a:t>
            </a: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обучающихся</a:t>
            </a:r>
            <a:endParaRPr lang="ru-RU" sz="22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Обеспечивать охрану </a:t>
            </a:r>
            <a:r>
              <a:rPr lang="ru-RU" sz="2200" i="1" dirty="0">
                <a:solidFill>
                  <a:srgbClr val="0070C0"/>
                </a:solidFill>
                <a:latin typeface="Arial Narrow" panose="020B0606020202030204" pitchFamily="34" charset="0"/>
              </a:rPr>
              <a:t>жизни и здоровья обучающихся в период образовательного </a:t>
            </a: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процесса</a:t>
            </a:r>
            <a:endParaRPr lang="ru-RU" sz="22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Прививать </a:t>
            </a:r>
            <a:r>
              <a:rPr lang="ru-RU" sz="2200" i="1" dirty="0">
                <a:solidFill>
                  <a:srgbClr val="0070C0"/>
                </a:solidFill>
                <a:latin typeface="Arial Narrow" panose="020B0606020202030204" pitchFamily="34" charset="0"/>
              </a:rPr>
              <a:t>антикоррупционную культуру, принципы академической честности среди обучающихся и воспитанников</a:t>
            </a:r>
            <a:endParaRPr lang="ru-RU" sz="22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Соблюдать правила </a:t>
            </a:r>
            <a:r>
              <a:rPr lang="ru-RU" sz="2200" i="1" dirty="0">
                <a:solidFill>
                  <a:srgbClr val="0070C0"/>
                </a:solidFill>
                <a:latin typeface="Arial Narrow" panose="020B0606020202030204" pitchFamily="34" charset="0"/>
              </a:rPr>
              <a:t>безопасности и охраны труда, противопожарной </a:t>
            </a: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защиты</a:t>
            </a:r>
            <a:endParaRPr lang="ru-RU" sz="22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Повышать профессиональную </a:t>
            </a:r>
            <a:r>
              <a:rPr lang="ru-RU" sz="2200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компетентность</a:t>
            </a:r>
            <a:endParaRPr lang="ru-RU" sz="22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endParaRPr lang="ru-RU" sz="2200" i="1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388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04" y="17166"/>
            <a:ext cx="11140225" cy="13208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Контакты </a:t>
            </a:r>
            <a:r>
              <a:rPr lang="ru-RU" sz="2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управлений образования </a:t>
            </a:r>
            <a:r>
              <a:rPr lang="ru-RU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областей, гг</a:t>
            </a:r>
            <a:r>
              <a:rPr lang="ru-RU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. Алматы, Астана, Шымкент</a:t>
            </a:r>
            <a:br>
              <a:rPr lang="ru-RU" sz="2400" b="1" dirty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по </a:t>
            </a:r>
            <a:r>
              <a:rPr lang="ru-RU" sz="2400" b="1" dirty="0">
                <a:solidFill>
                  <a:srgbClr val="0070C0"/>
                </a:solidFill>
                <a:latin typeface="Arial Narrow" panose="020B0606020202030204" pitchFamily="34" charset="0"/>
              </a:rPr>
              <a:t>вопросам выплаты отпускных и пособий для оздоровления педагогам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607956"/>
              </p:ext>
            </p:extLst>
          </p:nvPr>
        </p:nvGraphicFramePr>
        <p:xfrm>
          <a:off x="477431" y="982327"/>
          <a:ext cx="9378669" cy="5853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8374"/>
                <a:gridCol w="5158864"/>
                <a:gridCol w="3661431"/>
              </a:tblGrid>
              <a:tr h="224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Наименование 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Телефон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области Абай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+7(778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309-64-95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Акмолинской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+7(7162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90-31-31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Актюбинск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ой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+7(7132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54-25-72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Алматинск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ой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+7(707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760-72-70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Атырауск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ой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+7(7122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27-09-40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Восточно-Казахстанской области 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+7(7232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70-23-38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Жамбылск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ой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+7(7262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43-88-03</a:t>
                      </a: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; +7(7262)43-88-02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области 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Жетісу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+7(7282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32-94-47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Западно-Казахстанской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+7(7112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26-04-27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Карагандинской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+7(778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745-86-63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Костанайской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+7(7142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21-25-37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Кызылординской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7(7242) 60-54-60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Мангистауской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+7(707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243-19-98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образования Павлодарской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+7(7182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32-14-67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15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образования Северо-Казахстанской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+7(7152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50-05-44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Туркестанской области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+7(7253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35-92-72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области 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Ұлытау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+7(707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525-21-50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18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образования города Алматы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+7(7272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72-47-33</a:t>
                      </a: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;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19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</a:t>
                      </a:r>
                      <a:r>
                        <a:rPr lang="ru-RU" sz="14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образования города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Астана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+7(7172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55-68-76</a:t>
                      </a: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;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  <a:tr h="256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20</a:t>
                      </a:r>
                      <a:endParaRPr lang="ru-RU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Arial Narrow" panose="020B0606020202030204" pitchFamily="34" charset="0"/>
                        </a:rPr>
                        <a:t>Управление </a:t>
                      </a: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образования г</a:t>
                      </a:r>
                      <a:r>
                        <a:rPr lang="ru-RU" sz="1400" dirty="0" err="1">
                          <a:effectLst/>
                          <a:latin typeface="Arial Narrow" panose="020B0606020202030204" pitchFamily="34" charset="0"/>
                        </a:rPr>
                        <a:t>орода</a:t>
                      </a:r>
                      <a:r>
                        <a:rPr lang="ru-RU" sz="1400" dirty="0">
                          <a:effectLst/>
                          <a:latin typeface="Arial Narrow" panose="020B0606020202030204" pitchFamily="34" charset="0"/>
                        </a:rPr>
                        <a:t> Шымкент</a:t>
                      </a:r>
                      <a:endParaRPr lang="ru-RU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+7(7252</a:t>
                      </a:r>
                      <a:r>
                        <a:rPr lang="ru-RU" sz="1600" dirty="0" smtClean="0">
                          <a:effectLst/>
                          <a:latin typeface="Arial Narrow" panose="020B0606020202030204" pitchFamily="34" charset="0"/>
                        </a:rPr>
                        <a:t>) 53-03-81</a:t>
                      </a: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; +7(7252)53-60-74</a:t>
                      </a:r>
                      <a:endParaRPr lang="ru-RU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168" marR="471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591148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385</TotalTime>
  <Words>916</Words>
  <Application>Microsoft Office PowerPoint</Application>
  <PresentationFormat>Широкоэкранный</PresentationFormat>
  <Paragraphs>123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Times New Roman</vt:lpstr>
      <vt:lpstr>Trebuchet MS</vt:lpstr>
      <vt:lpstr>Wingdings 3</vt:lpstr>
      <vt:lpstr>Аспект</vt:lpstr>
      <vt:lpstr>Министерство просвещения Республики Казахстан</vt:lpstr>
      <vt:lpstr>ЕЖЕГОДНЫЙ ОПЛАЧИВАЕМЫЙ ТРУДОВОЙ ОТПУСК</vt:lpstr>
      <vt:lpstr>РАСЧЕТ ПРОДОЛЖИТЕЛЬНОСТИ ОТПУСКА </vt:lpstr>
      <vt:lpstr>ДОПОЛНИТЕЛЬНЫЕ ОПЛАЧИВАЕМЫЕ ЕЖЕГОДНЫЕ ТРУДОВЫЕ ОТПУСКА </vt:lpstr>
      <vt:lpstr>ДОПОЛНИТЕЛЬНЫЕ ОПЛАЧИВАЕМЫЕ ЕЖЕГОДНЫЕ ТРУДОВЫЕ ОТПУСКА </vt:lpstr>
      <vt:lpstr>ПОСОБИЕ ДЛЯ ОЗДОРОВЛЕНИЯ при предоставлении отпуска</vt:lpstr>
      <vt:lpstr>УЧИТЕЛЬ ОБЯЗАН</vt:lpstr>
      <vt:lpstr>Контакты управлений образования областей, гг. Алматы, Астана, Шымкент по вопросам выплаты отпускных и пособий для оздоровления педагогам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просвещения Республики Казахстан</dc:title>
  <dc:creator>Рахметова Жанар Исахметкызы</dc:creator>
  <cp:lastModifiedBy>Тоқпанова Гүлайым Сембіқызы</cp:lastModifiedBy>
  <cp:revision>53</cp:revision>
  <dcterms:created xsi:type="dcterms:W3CDTF">2023-06-14T04:06:58Z</dcterms:created>
  <dcterms:modified xsi:type="dcterms:W3CDTF">2024-03-19T06:31:34Z</dcterms:modified>
</cp:coreProperties>
</file>